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5"/>
  </p:notesMasterIdLst>
  <p:handoutMasterIdLst>
    <p:handoutMasterId r:id="rId56"/>
  </p:handoutMasterIdLst>
  <p:sldIdLst>
    <p:sldId id="329" r:id="rId4"/>
    <p:sldId id="332" r:id="rId5"/>
    <p:sldId id="331" r:id="rId6"/>
    <p:sldId id="356" r:id="rId7"/>
    <p:sldId id="357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5" r:id="rId23"/>
    <p:sldId id="446" r:id="rId24"/>
    <p:sldId id="448" r:id="rId25"/>
    <p:sldId id="449" r:id="rId26"/>
    <p:sldId id="450" r:id="rId27"/>
    <p:sldId id="451" r:id="rId28"/>
    <p:sldId id="452" r:id="rId29"/>
    <p:sldId id="453" r:id="rId30"/>
    <p:sldId id="454" r:id="rId31"/>
    <p:sldId id="455" r:id="rId32"/>
    <p:sldId id="456" r:id="rId33"/>
    <p:sldId id="478" r:id="rId34"/>
    <p:sldId id="457" r:id="rId35"/>
    <p:sldId id="458" r:id="rId36"/>
    <p:sldId id="461" r:id="rId37"/>
    <p:sldId id="460" r:id="rId38"/>
    <p:sldId id="462" r:id="rId39"/>
    <p:sldId id="463" r:id="rId40"/>
    <p:sldId id="464" r:id="rId41"/>
    <p:sldId id="465" r:id="rId42"/>
    <p:sldId id="466" r:id="rId43"/>
    <p:sldId id="467" r:id="rId44"/>
    <p:sldId id="468" r:id="rId45"/>
    <p:sldId id="469" r:id="rId46"/>
    <p:sldId id="470" r:id="rId47"/>
    <p:sldId id="471" r:id="rId48"/>
    <p:sldId id="472" r:id="rId49"/>
    <p:sldId id="473" r:id="rId50"/>
    <p:sldId id="474" r:id="rId51"/>
    <p:sldId id="475" r:id="rId52"/>
    <p:sldId id="477" r:id="rId53"/>
    <p:sldId id="498" r:id="rId54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05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6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1.png"/><Relationship Id="rId3" Type="http://schemas.openxmlformats.org/officeDocument/2006/relationships/tags" Target="../tags/tag4.xml"/><Relationship Id="rId2" Type="http://schemas.openxmlformats.org/officeDocument/2006/relationships/image" Target="../media/image20.png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 </a:t>
            </a: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墙体及幕墙</a:t>
            </a:r>
            <a:r>
              <a:rPr kumimoji="0" lang="zh-CN" altLang="en-US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的创建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9239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1.选项栏参数设置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（1）“高度”和“深度”分别指从当前视图向上、向下延伸墙体的距离。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（2）“未连接”下拉列表框中列出了各个标高楼层；“8000.0”表示该墙体的底部到顶部的距离为8000 mm。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（3）选中“链”复选框，表示可以连续绘制墙体。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（4）“偏移量”表示绘制墙体时，墙体距离捕捉点的距离。比如将偏移量设置为1000 mm，如图4-4所示，虚线（参照平面）表示墙体绘制线，则绘制时的墙体定位线距离参照平面1000 mm。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（5）“半径”表示两面直墙的端点的连接处不是折线，而是根据设定的半径值（如1 000 mm）自动生成圆弧墙。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3968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2.属性栏参数设置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如图4-5所示，该属性为墙的实例属性，主要设置墙体的定位线、高度、底部和顶部的约束与偏移等；有些参数为暗显，在更换为三维视图、选中构件、附着时或改为结构墙等情况下亮显。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2" name="图片 222" descr="2022-08-01 17 44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3480" y="1512888"/>
            <a:ext cx="2000250" cy="38309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2336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3.编辑类型参数设置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在绘制图区域内选择某墙，单击墙“属性”选项板中的“编辑类型”按钮，弹出“类型属性”对话框，如图4-8所示。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" name="图片 225" descr="2022-08-01 19 14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723" y="2574290"/>
            <a:ext cx="3604895" cy="41630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55327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（1）复制。单击“复制”按钮，可在弹出的“名称”对话框中复制“系统族：基本墙”下不同类型的墙体，如图4-9所示。如复制“常规-200 mm”，则复制出的墙体为新的墙体。对于新建的不同墙体还需编辑其结构构造。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6" name="图片 226" descr="2022-08-01 19 17 04"/>
          <p:cNvPicPr>
            <a:picLocks noChangeAspect="1"/>
          </p:cNvPicPr>
          <p:nvPr/>
        </p:nvPicPr>
        <p:blipFill>
          <a:blip r:embed="rId1"/>
          <a:srcRect l="34795" t="15980" r="31558" b="22310"/>
          <a:stretch>
            <a:fillRect/>
          </a:stretch>
        </p:blipFill>
        <p:spPr>
          <a:xfrm>
            <a:off x="7085013" y="1221423"/>
            <a:ext cx="3390265" cy="38868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（2）重命名。单击“重命名”按钮，可在弹出的“重命名”对话框中对“类型”下拉列表框中的墙名称进行修改。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结构。“结构”选项用于设置墙体的结构构造，单击“编辑”按钮，弹出“编辑部件”对话框，如图4-10所示。“内部边/外部边”表示墙的内外两侧，可根据实际情况添加结构层次。单击“预览”按钮，将“视图”调整为“剖面：修改属性类型”，“修改垂直结构（仅限于剖面预览中）”下的灰显按钮将变为可用状态。如图4-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27" name="图片 227" descr="2022-08-01 19 00 0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575" y="1557655"/>
            <a:ext cx="3959860" cy="4423410"/>
          </a:xfrm>
          <a:prstGeom prst="rect">
            <a:avLst/>
          </a:prstGeom>
        </p:spPr>
      </p:pic>
      <p:pic>
        <p:nvPicPr>
          <p:cNvPr id="228" name="图片 228" descr="2022-08-01 19 25 17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4293" y="1938655"/>
            <a:ext cx="5039995" cy="31343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络指的是墙非核心构造层在断开点处的处理办法，仅是对编辑部件中选中了“包络”复选框的构造层进行包络，且只在墙开放的断开点处进行包络；“修改垂直结构（仅限于剖面预览中）”选项组主要用于复合墙、墙饰条与分隔缝的创建。“墙饰条”主要用于绘制的墙体在某一高度处自带墙饰条。“分隔条”的操作类似于墙饰条，只需添加分融条的族并编辑参数即可实现分隔条的创建与设置。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4.2.2  墙体的编辑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1.修改工具面板修改墙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定义好各项参数并绘制的墙体的，还可以利用“修改”面板中的移动、复制、阵列、镜像、对齐、拆分图元等编辑命令，以及编辑墙体轮廓、附着/分离墙体等，可以使所绘墙体与实际设计保持一致。在绘图区域单击该墙体，会出现“修改|墙”选项卡，如下图4-12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9" name="图片 229" descr="2022-08-01 20 15 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265" y="5086985"/>
            <a:ext cx="5269230" cy="8915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2.编辑墙体轮廓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绘制好的墙后，自动激活“修改|墙”选项卡，单击“模式”面板中的“编辑轮廓”按钮，如图4-13所示。如果在平面视图中进行轮廓编辑操作，将弹出“转到视图”对话框，在该对话框中选择任意立面视图或三维视图进行操作，进入绘制轮廓草图模式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0" name="图片 230" descr="2022-08-01 20 15 05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0410" y="4857750"/>
            <a:ext cx="5269230" cy="8915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三维视图或立面视图中，利用不同的绘制方式绘制各式各样的形状的墙体，如图4-14所示，是利用直接编辑完成后的一段斜墙。操作步骤为：创建一段墙体→激活“修改|墙”选项卡→单击“编辑轮廓”按钮→修改墙体轮廓→完成绘制。完成绘制后，单击“完成编辑模式”按钮即可完成墙体的编辑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1" name="图片 1"/>
          <p:cNvPicPr>
            <a:picLocks noChangeAspect="1"/>
          </p:cNvPicPr>
          <p:nvPr/>
        </p:nvPicPr>
        <p:blipFill>
          <a:blip r:embed="rId1"/>
          <a:srcRect l="9015" t="7661" r="7518" b="5163"/>
          <a:stretch>
            <a:fillRect/>
          </a:stretch>
        </p:blipFill>
        <p:spPr>
          <a:xfrm>
            <a:off x="4256723" y="4403725"/>
            <a:ext cx="2520315" cy="2037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墙体及幕墙的创建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990600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524000" y="2310130"/>
            <a:ext cx="89782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（1）了解墙体的类型。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（2）掌握基本墙的创建和编辑方法。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（3）掌握幕墙的创建和编辑方法。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（4）会进行基本墙的创建与墙体部件编辑。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（5）会进行墙饰条的加载与设置。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（6）具有一定的信息技术应用能力和美学基础。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3.墙体的附着/分离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墙体在坡屋面的下方，通过“附着/分离”墙体操作，能快速有效地将墙体顶部与屋面底部连接。操作方法如图4-15所示，墙与屋顶未连接，按住“Ctrl键”选中所有墙体，在“修改|墙”选项卡中单击“附着顶部/底部”按钮，在“修改|墙”选项栏中选中“底部”单选按钮，再单击屋顶，则墙自动附着在屋顶下，如图4-16所示。再次选择墙，单击“分离顶部/底部”按钮，再选择屋顶，则墙体与屋顶分离，恢复原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32" name="图片 232" descr="2022-08-01 20 38 56"/>
          <p:cNvPicPr>
            <a:picLocks noChangeAspect="1"/>
          </p:cNvPicPr>
          <p:nvPr/>
        </p:nvPicPr>
        <p:blipFill>
          <a:blip r:embed="rId1"/>
          <a:srcRect l="9631" t="6730" r="7018" b="9466"/>
          <a:stretch>
            <a:fillRect/>
          </a:stretch>
        </p:blipFill>
        <p:spPr>
          <a:xfrm>
            <a:off x="3275330" y="2625725"/>
            <a:ext cx="1739900" cy="1606550"/>
          </a:xfrm>
          <a:prstGeom prst="rect">
            <a:avLst/>
          </a:prstGeom>
        </p:spPr>
      </p:pic>
      <p:pic>
        <p:nvPicPr>
          <p:cNvPr id="233" name="图片 233" descr="2022-08-01 20 39 26"/>
          <p:cNvPicPr>
            <a:picLocks noChangeAspect="1"/>
          </p:cNvPicPr>
          <p:nvPr/>
        </p:nvPicPr>
        <p:blipFill>
          <a:blip r:embed="rId2"/>
          <a:srcRect l="7283" t="4781" r="6658" b="7488"/>
          <a:stretch>
            <a:fillRect/>
          </a:stretch>
        </p:blipFill>
        <p:spPr>
          <a:xfrm>
            <a:off x="5546090" y="2634933"/>
            <a:ext cx="1731010" cy="15970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4370" y="4903470"/>
            <a:ext cx="10542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墙不仅可以附着于屋顶，而且可以附着于楼板、天花板、参照平面等。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9969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4.2.3  墙饰条的应用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绘制图区域内选择某外墙，可以为墙体添加墙饰条。单击墙“属性”选项板中的“编辑类型”按钮，弹出“类型属性”对话框。在对话框中单击“编辑”按钮，弹出“编辑部件”对话框，如图4-17所示。单击“预览”按钮，将“视图”调整为“剖面：修改属性类型”，“修改垂直结构（仅限于剖面预览中）”下的灰显按钮“墙饰条”将变为可用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34" name="图片 234" descr="2022-08-01 19 25 1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9610" y="1458595"/>
            <a:ext cx="6652260" cy="41376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墙：饰条”按钮，在弹出的“墙饰条”对话框（见图4-18）中单击“添加”按钮选择所需的轮廓，如果没有所需的轮廓，可通过单击“载入轮廓”按钮载入轮廓，然后设置墙饰条的参数，即可实现绘制出的墙体直接带有墙饰条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" name="图片 235" descr="2022-08-01 19 31 36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943" y="3393440"/>
            <a:ext cx="5266055" cy="32740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在本小别墅案例中，由于外墙饰条是呈“凹”形（详图纸建施第08页详图（1）中的详图10），在系统自带的轮廓族中并没有，所以我们可以通过自建族载入进行创建。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在“文件”下拉菜单中选择“新建—族”，如下图4-19所示。在弹出的“新族-选择样板文件”对话框中选择”公制轮廓“，如图所示，单击“打开”，进入族编辑页面，如图4-20所示。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36" name="图片 236" descr="2022-08-01 19 42 17"/>
          <p:cNvPicPr>
            <a:picLocks noChangeAspect="1"/>
          </p:cNvPicPr>
          <p:nvPr/>
        </p:nvPicPr>
        <p:blipFill>
          <a:blip r:embed="rId1"/>
          <a:srcRect r="70449" b="37847"/>
          <a:stretch>
            <a:fillRect/>
          </a:stretch>
        </p:blipFill>
        <p:spPr>
          <a:xfrm>
            <a:off x="2243138" y="1640523"/>
            <a:ext cx="2850515" cy="3747135"/>
          </a:xfrm>
          <a:prstGeom prst="rect">
            <a:avLst/>
          </a:prstGeom>
        </p:spPr>
      </p:pic>
      <p:pic>
        <p:nvPicPr>
          <p:cNvPr id="237" name="图片 237" descr="2022-08-01 19 45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173" y="2181543"/>
            <a:ext cx="5272405" cy="29889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在族编辑页面“创建”下拉菜单中，选择线，如图4-21所示，进入轮廓族绘制界面，在“修改|放置线”下拉菜单中选择直线绘制，如图4-22所示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8" name="图片 338" descr="图片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2978" y="3212465"/>
            <a:ext cx="5039995" cy="900430"/>
          </a:xfrm>
          <a:prstGeom prst="rect">
            <a:avLst/>
          </a:prstGeom>
        </p:spPr>
      </p:pic>
      <p:pic>
        <p:nvPicPr>
          <p:cNvPr id="339" name="图片 339" descr="图片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2978" y="4725035"/>
            <a:ext cx="5039995" cy="10934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图纸尺寸绘制轮廓线，如图4-23所示。轮廓线必须是封闭的，绘制完成后，在“修改”下拉菜单族编辑器里，单击击“载入到项目”（如图4-24），这时，再回到“墙饰条”对话框，在轮廓下拉列表中将显示刚载入的“族1：族1”墙饰条。如图4-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0" name="图片 240" descr="2022-08-01 19 57 08"/>
          <p:cNvPicPr>
            <a:picLocks noChangeAspect="1"/>
          </p:cNvPicPr>
          <p:nvPr/>
        </p:nvPicPr>
        <p:blipFill>
          <a:blip r:embed="rId1"/>
          <a:srcRect l="22310" t="13598" r="13307" b="4848"/>
          <a:stretch>
            <a:fillRect/>
          </a:stretch>
        </p:blipFill>
        <p:spPr>
          <a:xfrm>
            <a:off x="4473893" y="3884930"/>
            <a:ext cx="1557655" cy="27343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图纸尺寸绘制轮廓线，如图4-23所示。轮廓线必须是封闭的，绘制完成后，在“修改”下拉菜单族编辑器里，单击击“载入到项目”（如图4-24），这时，再回到“墙饰条”对话框，在轮廓下拉列表中将显示刚载入的“族1：族1”墙饰条。如图4-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基本知识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基本墙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墙体及幕墙的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图纸尺寸绘制轮廓线，如图4-23所示。轮廓线必须是封闭的，绘制完成后，在“修改”下拉菜单族编辑器里，单击击“载入到项目”（如图4-24），这时，再回到“墙饰条”对话框，在轮廓下拉列表中将显示刚载入的“族1：族1”墙饰条。如图4-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0" name="图片 240" descr="2022-08-01 19 57 08"/>
          <p:cNvPicPr>
            <a:picLocks noChangeAspect="1"/>
          </p:cNvPicPr>
          <p:nvPr/>
        </p:nvPicPr>
        <p:blipFill>
          <a:blip r:embed="rId1"/>
          <a:srcRect l="22310" t="13598" r="13307" b="4848"/>
          <a:stretch>
            <a:fillRect/>
          </a:stretch>
        </p:blipFill>
        <p:spPr>
          <a:xfrm>
            <a:off x="1798638" y="3697605"/>
            <a:ext cx="1557655" cy="2734310"/>
          </a:xfrm>
          <a:prstGeom prst="rect">
            <a:avLst/>
          </a:prstGeom>
        </p:spPr>
      </p:pic>
      <p:pic>
        <p:nvPicPr>
          <p:cNvPr id="241" name="图片 241" descr="2022-08-01 19 59 29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778" y="271463"/>
            <a:ext cx="5271135" cy="970915"/>
          </a:xfrm>
          <a:prstGeom prst="rect">
            <a:avLst/>
          </a:prstGeom>
        </p:spPr>
      </p:pic>
      <p:pic>
        <p:nvPicPr>
          <p:cNvPr id="242" name="图片 242" descr="2022-08-01 20 04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0803" y="3572193"/>
            <a:ext cx="4839335" cy="29851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墙体基本知识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基本墙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墙体及幕墙的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幕墙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幕墙是建筑的外墙围护，不承重，像幕布一样挂上去，故又称为“帷幕墙”，是现代大型和高层建筑常用的带有装饰效果的轻质墙体，幕墙由面板和支承结构体系组成。在Revit 2020中，幕墙一般由网格、竖梃和嵌板组成。在幕墙中，网格线定义了竖梃的放置位置。竖梃是分割相邻窗单元的结构图元。可以通过选择幕墙并右击，在弹出的快捷菜单中选择相应的命令来修改幕墙。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在“建筑”主选项卡中单击“构建”子选项卡中的“墙”的下拉按钮，弹出墙下拉菜单中选择“墙：建筑”，如图4-34所示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1" name="图片 251" descr="2022-08-01 15 30 13"/>
          <p:cNvPicPr>
            <a:picLocks noChangeAspect="1"/>
          </p:cNvPicPr>
          <p:nvPr/>
        </p:nvPicPr>
        <p:blipFill>
          <a:blip r:embed="rId1"/>
          <a:srcRect r="84632" b="61844"/>
          <a:stretch>
            <a:fillRect/>
          </a:stretch>
        </p:blipFill>
        <p:spPr>
          <a:xfrm>
            <a:off x="4456748" y="3266440"/>
            <a:ext cx="1626235" cy="25234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在“属性”面板中，单击右侧小黑三角下拉列表即可找到幕墙。如图4-35所示。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2" name="图片 252" descr="2022-08-01 21 07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6223" y="2179003"/>
            <a:ext cx="1895475" cy="42729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系统设定了幕墙、外部玻璃、店面三种幕墙类型。如下图4-36所示。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幕墙：没有预设网格或竖梃。可以自行对幕墙进行网格划分并添加竖梃。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外部玻璃：具有预设网格，网格间距较大，必要时可以进行修改。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店面：具有预设的网格和竖梃，网格间距较小，必要时可以修改网格和竖梃规则。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3" name="图片 253" descr="2022-08-01 21 20 49"/>
          <p:cNvPicPr>
            <a:picLocks noChangeAspect="1"/>
          </p:cNvPicPr>
          <p:nvPr/>
        </p:nvPicPr>
        <p:blipFill>
          <a:blip r:embed="rId1"/>
          <a:srcRect l="3656" t="6087" r="2281" b="4181"/>
          <a:stretch>
            <a:fillRect/>
          </a:stretch>
        </p:blipFill>
        <p:spPr>
          <a:xfrm>
            <a:off x="3722370" y="3930968"/>
            <a:ext cx="3639820" cy="15182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4.3.1  幕墙的创建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选择“建筑”主选项卡，单击“构建”子选项卡中的“墙：建筑”按钮，在类型选择器中选择幕墙类型，然后绘制幕墙并编辑幕墙。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的绘制方式和基本墙的绘制方式相同，但是幕墙比基本墙多了部分参数。单击“属性”选项板中的“编辑类型”按钮，然后在弹出的“类型属性”对话框中设置幕墙参数，主要需要设置“构造”“垂直网格样式”“水平网格样式”“垂直竖梃”和“水平竖梃”等参数，如图4-37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54" name="图片 254" descr="2022-08-01 21 28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2593" y="1279208"/>
            <a:ext cx="3726815" cy="42995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构造。构造主要用于设置幕墙的嵌入和连接方式。选中“自动嵌入”复选框，在普通墙体上绘制的幕墙会自动剪切墙体，否则幕墙不能剪切墙体，幕墙嵌入普通墙体中形式上不可见。在“幕墙嵌板”下拉列表框中可选择绘制幕墙的默认嵌板，一般幕墙可以选择为“系统嵌板：玻璃”。如下图4-38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5" name="图片 255" descr="2022-08-01 21 38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9628" y="4117975"/>
            <a:ext cx="4088765" cy="22174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垂直网格样式和水平网格样式。这两种样式均用于分割幕墙表面和整体分割或局部细分幕墙嵌板。其布局方式可分为“无”、“固定距离”、“固定数量”、“最大间距”和“最小间距”五种。如图4-39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" name="图片 256" descr="2022-08-01 21 40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248" y="3745230"/>
            <a:ext cx="3503295" cy="12750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4.1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墙体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的基本知识 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墙体基本知识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墙体主要包括承重墙与非承重墙，主要起围护、分隔空间的作用。墙承重结构建筑的墙体，既可以起到承重也可以起到围护作用，框架结构体系建筑墙体的作用是围护与分隔空间。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墙体按材料分类，可分为钢筋混凝土墙体、砖墙、石材墙、砌块墙体、板材墙等，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按所在位置一般分为外墙及内墙两大部分；按构造方式不同，可以分为实体墙、空体墙，复合墙等。墙体除应满足结构方面的要求外，其作为维护构件还应满足保温、隔热、隔声、防火、防水、防潮等功能方面的要求，以及建筑工业化的要求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（3）垂直竖梃和水平竖梃。设置的竖梃样式会自动在幕墙网格上添加；如果该处没有网格线，则该处不会生成竖梃。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玻璃幕墙的实例属性与基本墙类似，只是多了垂直/水平网格样式，如图4-40所示。“编号”只有在网格样式被设置成“固定距离”时才会被激活，编号值即等于网格数。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7" name="图片 257" descr="2022-08-01 21 44 47"/>
          <p:cNvPicPr>
            <a:picLocks noChangeAspect="1"/>
          </p:cNvPicPr>
          <p:nvPr/>
        </p:nvPicPr>
        <p:blipFill>
          <a:blip r:embed="rId1"/>
          <a:srcRect b="-1185"/>
          <a:stretch>
            <a:fillRect/>
          </a:stretch>
        </p:blipFill>
        <p:spPr>
          <a:xfrm>
            <a:off x="4503420" y="4310380"/>
            <a:ext cx="2017395" cy="18662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幕墙的编辑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琉璃幕墙的编辑主要包括三个方面，即幕墙网格、竖梃、幕墙嵌板。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在平面视图中绘制一段幕墙，然后转到三维视图中，如图4-41所示。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8" name="图片 258" descr="2022-08-01 21 51 08"/>
          <p:cNvPicPr>
            <a:picLocks noChangeAspect="1"/>
          </p:cNvPicPr>
          <p:nvPr/>
        </p:nvPicPr>
        <p:blipFill>
          <a:blip r:embed="rId1"/>
          <a:srcRect l="6274" t="7970" r="5409" b="5262"/>
          <a:stretch>
            <a:fillRect/>
          </a:stretch>
        </p:blipFill>
        <p:spPr>
          <a:xfrm>
            <a:off x="3712210" y="4034473"/>
            <a:ext cx="2467610" cy="17697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1.编辑幕墙网格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建筑”选项卡，单击“构建”面板中的“幕墙网格”按钮，单击幕墙网格，如图4-42所示，激活“修改|幕墙网格”选项卡，将光标移至幕墙边线处，看到一条高亮显示的虚线和临时标注，如图4-43所示，然后在幕墙边线上单击即可添加网格，重复同样的操作可以继续为幕墙添加其他网格。操作完成按两下Esc键退出命令。如下图4-44所示，是将一个8000×6000的幕墙完成了划格划分的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9" name="图片 259" descr="2022-08-01 21 55 3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868" y="5292090"/>
            <a:ext cx="4356735" cy="1257300"/>
          </a:xfrm>
          <a:prstGeom prst="rect">
            <a:avLst/>
          </a:prstGeom>
        </p:spPr>
      </p:pic>
      <p:pic>
        <p:nvPicPr>
          <p:cNvPr id="260" name="图片 260" descr="2022-08-02 09 39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808" y="4959985"/>
            <a:ext cx="2384425" cy="1742440"/>
          </a:xfrm>
          <a:prstGeom prst="rect">
            <a:avLst/>
          </a:prstGeom>
        </p:spPr>
      </p:pic>
      <p:pic>
        <p:nvPicPr>
          <p:cNvPr id="261" name="图片 261" descr="2022-08-02 09 43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5" y="4959985"/>
            <a:ext cx="2334260" cy="17716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续切换至“建筑”选项卡，单击“构建”面板中的“竖梃”按钮，启动为幕墙网格添加竖梃命令，激活“修改|放置竖梃”选项卡，如图4-45所示。单击“属性”工具栏“编辑类型”打开“类型属性”对话框，可选择竖梃类型样式，如图4-46所示。设置完成，单击“确定”。这时，鼠标在网格线上单击即可为幕墙添加竖梃。添加完成如下图4-47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2" name="图片 262" descr="2022-08-02 09 49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493" y="4849813"/>
            <a:ext cx="5273675" cy="10941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63" name="图片 263" descr="2022-08-02 09 51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4248" y="1837055"/>
            <a:ext cx="3361055" cy="3883660"/>
          </a:xfrm>
          <a:prstGeom prst="rect">
            <a:avLst/>
          </a:prstGeom>
        </p:spPr>
      </p:pic>
      <p:pic>
        <p:nvPicPr>
          <p:cNvPr id="264" name="图片 264" descr="2022-08-02 09 55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270" y="2794635"/>
            <a:ext cx="2216150" cy="16268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将光标移至某根幕墙竖梃处，待竖梃高亮蓝色显示时，单击幕墙竖梃，按“Delete键”即可删除竖梃。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光标移至某根幕墙网格线处，待网格虚线高亮显示时，单击幕墙网格，激活“修改|幕墙网格”选项卡，单击“幕墙网格”面板中的“添加/删除线段”按钮。如图4-48所示。此时，单击幕墙网格中需要断开的网格线，即可删除网格线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5" name="图片 265" descr="2022-08-02 10 02 54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2178" y="5094288"/>
            <a:ext cx="5264785" cy="12185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2.编辑幕墙嵌板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光标放在幕墙网格上，通过按Tab键多次单击选择幕墙嵌板，选中的嵌板呈高亮显示，如图4-49所示；在“属性”选项板的类型选择器中可直接修改幕墙嵌板的类型，如果没有所需类型，则可通过载入族库中的族文件或将新建族载入到项目中进行选择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" name="图片 266" descr="2022-08-02 10 11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9898" y="4316413"/>
            <a:ext cx="2582545" cy="195643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如果要在幕墙上设置门窗，则可将选中的幕墙嵌板的类型设置为基本墙，然后按要求插入等大的门或窗即可。如图4-50所示。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7" name="图片 267" descr="2022-08-02 10 25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7235" y="3208655"/>
            <a:ext cx="2399030" cy="18034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4.3.3  叠层墙的创建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t2020除了可以创建基本墙和幕墙外，还可以创建结构更为复杂的叠层墙。叠层墙是一种由若干不同子墙（基本墙）相互堆叠在一起而组成的主墙，一般由不同高度、不同厚度、不同材质的基本墙叠合而成。如图4-51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8" name="图片 268" descr="2022-10-08 11 14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8928" y="4082415"/>
            <a:ext cx="2879725" cy="22542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3098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由于叠层墙是由不同厚度或不同材质的基本墙组合而成，所以在绘制叠层墙之前，首先要定义多个基本墙。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叠层墙，先启动“墙：建筑墙”命令，在“属性”选项板的类型选择器中选中叠层墙类型，然后选中墙体单击“编辑类型”，进入”类型属性“对话框，单击类型参数栏下的“编辑”按钮，进入“编辑部件”对话框，如图4-52所示。墙1和墙2均来自基本墙，没有的墙类型可以在基本墙中新建，然后再添加到叠层墙中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4.1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墙体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的基本知识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7753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墙厚主要由块材和灰缝的尺寸组合而成。以常用的实心砖规格（长×宽×厚）240 mm×115 mm×53 mm为例，用砖的三个方向的尺寸作为墙厚的基数，当错缝或墙厚超过砖块尺寸时，均按灰缝为10 mm进行砌筑。从尺寸上可以看出，砖厚加灰缝、砖宽加灰缝与砖长形成了1∶2∶4的比例，组砌很灵活。墙体厚度常用的有以下几种：“12”墙，标志尺寸为120mm，实际厚度为115mm；“18”墙：标志尺寸为180mm，实际厚度为178mm；“24”墙：标志尺寸为240mm，实际厚度为240mm；“37”墙：标志尺寸为370mm，实际厚度为365mm；“49”墙：标志尺寸为490mm，实际厚度为490mm。其他材料墙体标志尺寸厚度根据砌筑块材和灰缝厚度确定，一般按模数取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4.3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幕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19150" y="4236720"/>
            <a:ext cx="10309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“样本高度”是指在左侧预览图中的墙体总高度。在叠层墙中必须指定一段可编辑的高度，所以在叠层墙的“编辑部件”对话框中，“高度”选项必须有一个设置为“可变”。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9" name="图片 269" descr="2022-10-08 11 17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1005840"/>
            <a:ext cx="4876800" cy="306514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墙体基本知识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基本墙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幕墙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87439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墙体及幕墙的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7895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4.2.1  墙体的创建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到楼层平面视图，切换至“建筑”主选项卡，单击“构建”子选项卡中的“墙”的下拉按钮，弹出墙下拉菜单，如图4-1所示。其中，“墙：饰条”和“墙：分隔缝”只有在三维视图下才能激活亮显，用于墙体绘制完后添加；“墙：建筑”用于在建筑模型中创建非结构墙；“墙：结构”用于在建筑模型中创建承重墙或剪力墙；“面墙”可以使用体量面或常规模型来创建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8" name="图片 218" descr="2022-08-01 15 30 13"/>
          <p:cNvPicPr>
            <a:picLocks noChangeAspect="1"/>
          </p:cNvPicPr>
          <p:nvPr/>
        </p:nvPicPr>
        <p:blipFill>
          <a:blip r:embed="rId1"/>
          <a:srcRect r="84632" b="61844"/>
          <a:stretch>
            <a:fillRect/>
          </a:stretch>
        </p:blipFill>
        <p:spPr>
          <a:xfrm>
            <a:off x="9261793" y="2322195"/>
            <a:ext cx="1626235" cy="25234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166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单击“墙：建筑”按钮后，在“修改|放置墙”选项卡下“绘制”面板中将出现墙体的绘制命令，如图4-2所示；“属性”选项板将由视图属性选项板变为墙属性选项板，选项栏变为墙体选项栏，如图4-3所示。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9" name="图片 219" descr="2022-08-01 15 27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7425" y="3776345"/>
            <a:ext cx="3262630" cy="1162050"/>
          </a:xfrm>
          <a:prstGeom prst="rect">
            <a:avLst/>
          </a:prstGeom>
        </p:spPr>
      </p:pic>
      <p:pic>
        <p:nvPicPr>
          <p:cNvPr id="220" name="图片 220" descr="2022-08-01 15 33 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5898833"/>
            <a:ext cx="5273040" cy="17208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4.2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基本墙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0304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墙体需要先选择绘制方式，如直线、矩形、多边形、圆形、弧形等，如果有导入的二维“.dwg”平面图作为底图，可以先单击“拾取线”按钮，用鼠标拾取“.dwg”平面图中的墙线，自动生成Revit墙体。除此以外，还可利用“拾取面”按钮通过拾取体量面或常规模型来创建墙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6082</Words>
  <Application>WPS 演示</Application>
  <PresentationFormat/>
  <Paragraphs>239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48</cp:revision>
  <dcterms:created xsi:type="dcterms:W3CDTF">2022-11-25T07:10:00Z</dcterms:created>
  <dcterms:modified xsi:type="dcterms:W3CDTF">2023-10-15T08:52:53Z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